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9144000" cy="5143500" type="screen16x9"/>
  <p:notesSz cx="6858000" cy="9144000"/>
  <p:embeddedFontLst>
    <p:embeddedFont>
      <p:font typeface="Arial Black" panose="020B0A04020102020204" pitchFamily="3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Inter" panose="020B0604020202020204" charset="0"/>
      <p:regular r:id="rId38"/>
      <p:bold r:id="rId39"/>
    </p:embeddedFont>
    <p:embeddedFont>
      <p:font typeface="Merriweather Sans" panose="020B060402020202020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8" roundtripDataSignature="AMtx7mhWr1AxPduNqo8tVC99cTs0jwvG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3afb1749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d3afb1749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Frobenius norm is matrix norm of an m×n matrix A defined as the square root of the sum of the absolute squares of its elements,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340834a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d340834a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d356a20b1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d356a20b1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“goodness judgement” of an output is very personal, and same weighting factors may have different effects on different pics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d70be8e7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cd70be8e7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when the shape is similar, the outcome is not bad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d70be8e7b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cd70be8e7b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bad examples </a:t>
            </a:r>
            <a:r>
              <a:rPr lang="en-US">
                <a:solidFill>
                  <a:schemeClr val="dk1"/>
                </a:solidFill>
              </a:rPr>
              <a:t>when shape is not similar with less-detailed painting, only shape is reserved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47b14e9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d47b14e9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47b14e90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d47b14e90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4949d641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4949d641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bunch of Van Gogh paintings (just some examples) with Shanghai night, outcome disaster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5" name="Google Shape;33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0" name="Google Shape;37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6" name="Google Shape;3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" name="Google Shape;4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Van Gogh Sunflower; Da Vinci Monalisa; </a:t>
            </a:r>
            <a:r>
              <a:rPr lang="en-US" sz="1050">
                <a:solidFill>
                  <a:srgbClr val="2119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Van Gogh portrait;  Vermeer, Girl with pearl earrings</a:t>
            </a:r>
            <a:endParaRPr sz="1050">
              <a:solidFill>
                <a:srgbClr val="211922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340834a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" name="Google Shape;69;gd340834a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" name="Google Shape;10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404040"/>
                </a:solidFill>
                <a:highlight>
                  <a:srgbClr val="FFFFFF"/>
                </a:highlight>
              </a:rPr>
              <a:t>VGG-19 is a convolutional neural network that is 19 layers deep.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9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0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6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●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○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412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Char char="■"/>
              <a:defRPr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" name="Google Shape;20;p26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" name="Google Shape;22;p2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2745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  <a:defRPr sz="32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●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○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"/>
              <a:buChar char="■"/>
              <a:defRPr sz="2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3" Type="http://schemas.openxmlformats.org/officeDocument/2006/relationships/image" Target="../media/image10.jpg"/><Relationship Id="rId7" Type="http://schemas.openxmlformats.org/officeDocument/2006/relationships/image" Target="../media/image4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12.jpg"/><Relationship Id="rId10" Type="http://schemas.openxmlformats.org/officeDocument/2006/relationships/image" Target="../media/image46.jpg"/><Relationship Id="rId4" Type="http://schemas.openxmlformats.org/officeDocument/2006/relationships/image" Target="../media/image11.jpg"/><Relationship Id="rId9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1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5.jpg"/><Relationship Id="rId7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62.jpg"/><Relationship Id="rId5" Type="http://schemas.openxmlformats.org/officeDocument/2006/relationships/image" Target="../media/image51.jpg"/><Relationship Id="rId10" Type="http://schemas.openxmlformats.org/officeDocument/2006/relationships/image" Target="../media/image61.pn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8.0657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8.jp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54.jpg"/><Relationship Id="rId4" Type="http://schemas.openxmlformats.org/officeDocument/2006/relationships/image" Target="../media/image6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13" Type="http://schemas.openxmlformats.org/officeDocument/2006/relationships/image" Target="../media/image86.jpg"/><Relationship Id="rId3" Type="http://schemas.openxmlformats.org/officeDocument/2006/relationships/image" Target="../media/image76.jpg"/><Relationship Id="rId7" Type="http://schemas.openxmlformats.org/officeDocument/2006/relationships/image" Target="../media/image80.jpg"/><Relationship Id="rId12" Type="http://schemas.openxmlformats.org/officeDocument/2006/relationships/image" Target="../media/image8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11" Type="http://schemas.openxmlformats.org/officeDocument/2006/relationships/image" Target="../media/image84.jpg"/><Relationship Id="rId5" Type="http://schemas.openxmlformats.org/officeDocument/2006/relationships/image" Target="../media/image78.jpg"/><Relationship Id="rId15" Type="http://schemas.openxmlformats.org/officeDocument/2006/relationships/image" Target="../media/image88.jpg"/><Relationship Id="rId10" Type="http://schemas.openxmlformats.org/officeDocument/2006/relationships/image" Target="../media/image83.jpg"/><Relationship Id="rId4" Type="http://schemas.openxmlformats.org/officeDocument/2006/relationships/image" Target="../media/image77.jpg"/><Relationship Id="rId9" Type="http://schemas.openxmlformats.org/officeDocument/2006/relationships/image" Target="../media/image82.jpg"/><Relationship Id="rId14" Type="http://schemas.openxmlformats.org/officeDocument/2006/relationships/image" Target="../media/image87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"/>
          <p:cNvSpPr txBox="1">
            <a:spLocks noGrp="1"/>
          </p:cNvSpPr>
          <p:nvPr>
            <p:ph type="ctrTitle"/>
          </p:nvPr>
        </p:nvSpPr>
        <p:spPr>
          <a:xfrm>
            <a:off x="293607" y="656130"/>
            <a:ext cx="74364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800"/>
              <a:buNone/>
            </a:pPr>
            <a:br>
              <a:rPr lang="en-US" sz="4400"/>
            </a:br>
            <a:br>
              <a:rPr lang="en-US" sz="4400"/>
            </a:br>
            <a:br>
              <a:rPr lang="en-US" sz="4400"/>
            </a:br>
            <a:r>
              <a:rPr lang="en-US" sz="4400"/>
              <a:t>Neural Style Transfer</a:t>
            </a:r>
            <a:br>
              <a:rPr lang="en-US"/>
            </a:br>
            <a:r>
              <a:rPr lang="en-US" sz="2000"/>
              <a:t>Retouch your photo with painting styles you choose</a:t>
            </a:r>
            <a:br>
              <a:rPr lang="en-US" sz="2000"/>
            </a:br>
            <a:br>
              <a:rPr lang="en-US" sz="2000"/>
            </a:br>
            <a:r>
              <a:rPr lang="en-US" sz="2000"/>
              <a:t>With Pre-Trained Model VGG-19 &amp; GAN</a:t>
            </a:r>
            <a:br>
              <a:rPr lang="en-US" sz="2000"/>
            </a:br>
            <a:br>
              <a:rPr lang="en-US" sz="2000"/>
            </a:br>
            <a:br>
              <a:rPr lang="en-US" sz="2800"/>
            </a:br>
            <a:endParaRPr/>
          </a:p>
        </p:txBody>
      </p:sp>
      <p:sp>
        <p:nvSpPr>
          <p:cNvPr id="31" name="Google Shape;31;p1"/>
          <p:cNvSpPr txBox="1"/>
          <p:nvPr/>
        </p:nvSpPr>
        <p:spPr>
          <a:xfrm>
            <a:off x="2069233" y="4104167"/>
            <a:ext cx="2375176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By- Yuanhan Hu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Xinyi Huang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    Mallika Srivastava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>
            <a:spLocks noGrp="1"/>
          </p:cNvSpPr>
          <p:nvPr>
            <p:ph type="title"/>
          </p:nvPr>
        </p:nvSpPr>
        <p:spPr>
          <a:xfrm>
            <a:off x="293571" y="431736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VGG-19 Layers</a:t>
            </a:r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226517" y="1018391"/>
            <a:ext cx="7599046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Help extract the feature map of the Content and Style image, reduce background noise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Set up model which takes input image and output features for content and style basis pre-trained weights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6947" y="1784620"/>
            <a:ext cx="5080957" cy="136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1946" y="1784632"/>
            <a:ext cx="3485774" cy="193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77580" y="3236405"/>
            <a:ext cx="3485775" cy="1709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93571" y="4091090"/>
            <a:ext cx="3731625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1037875" y="506389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Content Loss</a:t>
            </a: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176064" y="1873747"/>
            <a:ext cx="263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Squared-error loss of input and the feature extraction at VGG19 layer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91028" y="1093643"/>
            <a:ext cx="8967911" cy="391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5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content_loss -function to determine difference of the content of input and content image w.r.t to spatial information without containing style information</a:t>
            </a:r>
            <a:endParaRPr sz="15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02696" y="4049849"/>
            <a:ext cx="63246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7461" y="2707528"/>
            <a:ext cx="45624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/>
          <p:nvPr/>
        </p:nvSpPr>
        <p:spPr>
          <a:xfrm>
            <a:off x="176089" y="3153739"/>
            <a:ext cx="2630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for all layers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7"/>
          <p:cNvSpPr txBox="1"/>
          <p:nvPr/>
        </p:nvSpPr>
        <p:spPr>
          <a:xfrm>
            <a:off x="176088" y="3742080"/>
            <a:ext cx="3247595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Aim to minimize loss via backpropagation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37461" y="1917653"/>
            <a:ext cx="3857625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8"/>
          <p:cNvSpPr txBox="1">
            <a:spLocks noGrp="1"/>
          </p:cNvSpPr>
          <p:nvPr>
            <p:ph type="title"/>
          </p:nvPr>
        </p:nvSpPr>
        <p:spPr>
          <a:xfrm>
            <a:off x="559410" y="45727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Style Loss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64" name="Google Shape;164;p18"/>
          <p:cNvSpPr txBox="1">
            <a:spLocks noGrp="1"/>
          </p:cNvSpPr>
          <p:nvPr>
            <p:ph type="body" idx="1"/>
          </p:nvPr>
        </p:nvSpPr>
        <p:spPr>
          <a:xfrm>
            <a:off x="262998" y="1034150"/>
            <a:ext cx="7817744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5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style_loss -function to determine how different the style of input and style image are</a:t>
            </a:r>
            <a:endParaRPr sz="1450"/>
          </a:p>
        </p:txBody>
      </p:sp>
      <p:pic>
        <p:nvPicPr>
          <p:cNvPr id="165" name="Google Shape;16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088" y="3368717"/>
            <a:ext cx="6505575" cy="122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/>
          <p:nvPr/>
        </p:nvSpPr>
        <p:spPr>
          <a:xfrm>
            <a:off x="262999" y="1649825"/>
            <a:ext cx="6865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First, we define the </a:t>
            </a:r>
            <a:r>
              <a:rPr lang="en-US" sz="14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Gram matrix </a:t>
            </a:r>
            <a:r>
              <a:rPr lang="en-US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whose elements are given by: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4825" y="2200267"/>
            <a:ext cx="45815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3afb1749a_0_10"/>
          <p:cNvSpPr txBox="1">
            <a:spLocks noGrp="1"/>
          </p:cNvSpPr>
          <p:nvPr>
            <p:ph type="title"/>
          </p:nvPr>
        </p:nvSpPr>
        <p:spPr>
          <a:xfrm>
            <a:off x="559410" y="45727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Style Loss</a:t>
            </a:r>
            <a:endParaRPr/>
          </a:p>
        </p:txBody>
      </p:sp>
      <p:sp>
        <p:nvSpPr>
          <p:cNvPr id="173" name="Google Shape;173;gd3afb1749a_0_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74" name="Google Shape;174;gd3afb1749a_0_10"/>
          <p:cNvSpPr txBox="1">
            <a:spLocks noGrp="1"/>
          </p:cNvSpPr>
          <p:nvPr>
            <p:ph type="body" idx="1"/>
          </p:nvPr>
        </p:nvSpPr>
        <p:spPr>
          <a:xfrm>
            <a:off x="262998" y="1034150"/>
            <a:ext cx="781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5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Aim is to minimize the spatial structures but preserve the stylistic features </a:t>
            </a:r>
            <a:endParaRPr sz="1450"/>
          </a:p>
        </p:txBody>
      </p:sp>
      <p:pic>
        <p:nvPicPr>
          <p:cNvPr id="175" name="Google Shape;175;gd3afb1749a_0_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609" y="2895594"/>
            <a:ext cx="433387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d3afb1749a_0_10"/>
          <p:cNvSpPr txBox="1"/>
          <p:nvPr/>
        </p:nvSpPr>
        <p:spPr>
          <a:xfrm>
            <a:off x="170124" y="1524050"/>
            <a:ext cx="7287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style loss is then the squared Frobenius norm of the difference between the Gram matrices </a:t>
            </a:r>
            <a:r>
              <a:rPr lang="en-US" sz="1400" b="1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the output and target images: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d3afb1749a_0_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89623" y="2125231"/>
            <a:ext cx="324802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>
            <a:spLocks noGrp="1"/>
          </p:cNvSpPr>
          <p:nvPr>
            <p:ph type="title"/>
          </p:nvPr>
        </p:nvSpPr>
        <p:spPr>
          <a:xfrm>
            <a:off x="474350" y="75401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Total Loss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body" idx="1"/>
          </p:nvPr>
        </p:nvSpPr>
        <p:spPr>
          <a:xfrm>
            <a:off x="155322" y="1316500"/>
            <a:ext cx="7202400" cy="295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Output image will be created by minimizing the loss with the content image and style image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 Total loss =content loss*content weight+style loss* style weight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58750" y="1674176"/>
            <a:ext cx="3381375" cy="97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4">
            <a:alphaModFix/>
          </a:blip>
          <a:srcRect l="5416"/>
          <a:stretch/>
        </p:blipFill>
        <p:spPr>
          <a:xfrm>
            <a:off x="350348" y="3290494"/>
            <a:ext cx="4324350" cy="80920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474348" y="4120378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α and β are the weighting factors for content and style reconstruction</a:t>
            </a: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07862" y="3432940"/>
            <a:ext cx="3381375" cy="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/>
        </p:nvSpPr>
        <p:spPr>
          <a:xfrm>
            <a:off x="5158742" y="4166565"/>
            <a:ext cx="24849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*Weights are changed for different effects</a:t>
            </a: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6"/>
          <p:cNvSpPr txBox="1">
            <a:spLocks noGrp="1"/>
          </p:cNvSpPr>
          <p:nvPr>
            <p:ph type="title"/>
          </p:nvPr>
        </p:nvSpPr>
        <p:spPr>
          <a:xfrm>
            <a:off x="399922" y="34322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Implementation Overview</a:t>
            </a:r>
            <a:endParaRPr/>
          </a:p>
        </p:txBody>
      </p:sp>
      <p:sp>
        <p:nvSpPr>
          <p:cNvPr id="195" name="Google Shape;195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96" name="Google Shape;196;p6"/>
          <p:cNvSpPr txBox="1">
            <a:spLocks noGrp="1"/>
          </p:cNvSpPr>
          <p:nvPr>
            <p:ph type="body" idx="1"/>
          </p:nvPr>
        </p:nvSpPr>
        <p:spPr>
          <a:xfrm>
            <a:off x="187219" y="739526"/>
            <a:ext cx="7202408" cy="578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400" b="0" i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514350" lvl="0" indent="-28575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Iteratively calculate and minimize total loss using gradient tape</a:t>
            </a: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18438"/>
            <a:ext cx="9144000" cy="1927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8752" y="3380071"/>
            <a:ext cx="3190875" cy="15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6"/>
          <p:cNvSpPr txBox="1"/>
          <p:nvPr/>
        </p:nvSpPr>
        <p:spPr>
          <a:xfrm>
            <a:off x="0" y="3614089"/>
            <a:ext cx="432745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292929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Reconstructing the image &amp; save all iterations</a:t>
            </a: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340834ad7_0_50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433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Outputs with different settings/weights</a:t>
            </a:r>
            <a:endParaRPr sz="3000"/>
          </a:p>
        </p:txBody>
      </p:sp>
      <p:sp>
        <p:nvSpPr>
          <p:cNvPr id="205" name="Google Shape;205;gd340834ad7_0_5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06" name="Google Shape;206;gd340834ad7_0_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700" y="1340775"/>
            <a:ext cx="1131100" cy="15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d340834ad7_0_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3756126" y="1340775"/>
            <a:ext cx="1479650" cy="15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d340834ad7_0_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0550" y="1343088"/>
            <a:ext cx="1373826" cy="1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d340834ad7_0_50"/>
          <p:cNvSpPr txBox="1"/>
          <p:nvPr/>
        </p:nvSpPr>
        <p:spPr>
          <a:xfrm>
            <a:off x="5553325" y="1635975"/>
            <a:ext cx="33333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Content loss total weighting factor</a:t>
            </a:r>
            <a:endParaRPr sz="1000" b="0" i="0" u="none" strike="noStrike" cap="non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CONTENT_LOSS_FACTOR = </a:t>
            </a:r>
            <a:r>
              <a:rPr lang="en-US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endParaRPr sz="1000" b="0" i="0" u="none" strike="noStrike" cap="none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style loss total weighting factor</a:t>
            </a:r>
            <a:endParaRPr sz="1000" b="0" i="0" u="none" strike="noStrike" cap="non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STYLE_LOSS_FACTOR = </a:t>
            </a:r>
            <a:r>
              <a:rPr lang="en-US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0.95</a:t>
            </a:r>
            <a:endParaRPr sz="1000" b="0" i="0" u="none" strike="noStrike" cap="none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0" name="Google Shape;210;gd340834ad7_0_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7825" y="2968113"/>
            <a:ext cx="1300700" cy="1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gd340834ad7_0_50"/>
          <p:cNvSpPr txBox="1"/>
          <p:nvPr/>
        </p:nvSpPr>
        <p:spPr>
          <a:xfrm>
            <a:off x="1122675" y="450972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0.1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0.9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2" name="Google Shape;212;gd340834ad7_0_5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13325" y="2969275"/>
            <a:ext cx="1373826" cy="1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d340834ad7_0_50"/>
          <p:cNvSpPr txBox="1"/>
          <p:nvPr/>
        </p:nvSpPr>
        <p:spPr>
          <a:xfrm>
            <a:off x="2534738" y="4509700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0.8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4" name="Google Shape;214;gd340834ad7_0_5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861950" y="2969275"/>
            <a:ext cx="1373826" cy="1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d340834ad7_0_50"/>
          <p:cNvSpPr txBox="1"/>
          <p:nvPr/>
        </p:nvSpPr>
        <p:spPr>
          <a:xfrm>
            <a:off x="3892075" y="4509700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0.5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0.5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6" name="Google Shape;216;gd340834ad7_0_5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310575" y="2969275"/>
            <a:ext cx="1373826" cy="1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d340834ad7_0_50"/>
          <p:cNvSpPr txBox="1"/>
          <p:nvPr/>
        </p:nvSpPr>
        <p:spPr>
          <a:xfrm>
            <a:off x="5370775" y="4509700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0.8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0.2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8" name="Google Shape;218;gd340834ad7_0_5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759200" y="2968125"/>
            <a:ext cx="1373826" cy="144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d340834ad7_0_50"/>
          <p:cNvSpPr txBox="1"/>
          <p:nvPr/>
        </p:nvSpPr>
        <p:spPr>
          <a:xfrm>
            <a:off x="6849475" y="450972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0.9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0.1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d356a20b11_1_0"/>
          <p:cNvSpPr txBox="1">
            <a:spLocks noGrp="1"/>
          </p:cNvSpPr>
          <p:nvPr>
            <p:ph type="title"/>
          </p:nvPr>
        </p:nvSpPr>
        <p:spPr>
          <a:xfrm>
            <a:off x="872400" y="793975"/>
            <a:ext cx="7399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 sz="3000"/>
              <a:t>Outputs with different settings/weights</a:t>
            </a:r>
            <a:endParaRPr/>
          </a:p>
        </p:txBody>
      </p:sp>
      <p:sp>
        <p:nvSpPr>
          <p:cNvPr id="225" name="Google Shape;225;gd356a20b11_1_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pic>
        <p:nvPicPr>
          <p:cNvPr id="226" name="Google Shape;226;gd356a20b11_1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525" y="1357562"/>
            <a:ext cx="1212824" cy="16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d356a20b11_1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225" y="1360848"/>
            <a:ext cx="1300699" cy="161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d356a20b11_1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00" y="1380985"/>
            <a:ext cx="1212825" cy="1570253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d356a20b11_1_0"/>
          <p:cNvSpPr txBox="1"/>
          <p:nvPr/>
        </p:nvSpPr>
        <p:spPr>
          <a:xfrm>
            <a:off x="4994875" y="1453775"/>
            <a:ext cx="3333300" cy="12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Content loss total weighting factor</a:t>
            </a:r>
            <a:endParaRPr sz="1000" b="0" i="0" u="none" strike="noStrike" cap="non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CONTENT_LOSS_FACTOR = </a:t>
            </a:r>
            <a:r>
              <a:rPr lang="en-US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0.05</a:t>
            </a:r>
            <a:endParaRPr sz="1000" b="0" i="0" u="none" strike="noStrike" cap="none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style loss total weighting factor</a:t>
            </a:r>
            <a:endParaRPr sz="1000" b="0" i="0" u="none" strike="noStrike" cap="none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STYLE_LOSS_FACTOR = </a:t>
            </a:r>
            <a:r>
              <a:rPr lang="en-US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0.95</a:t>
            </a:r>
            <a:endParaRPr sz="1000" b="0" i="0" u="none" strike="noStrike" cap="none">
              <a:solidFill>
                <a:srgbClr val="09885A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0" name="Google Shape;230;gd356a20b11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47300" y="3078200"/>
            <a:ext cx="1300700" cy="168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d356a20b11_1_0"/>
          <p:cNvSpPr txBox="1"/>
          <p:nvPr/>
        </p:nvSpPr>
        <p:spPr>
          <a:xfrm>
            <a:off x="6547300" y="476837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0.9 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0.1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gd356a20b11_1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4588" y="3071875"/>
            <a:ext cx="1300700" cy="16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d356a20b11_1_0"/>
          <p:cNvSpPr txBox="1"/>
          <p:nvPr/>
        </p:nvSpPr>
        <p:spPr>
          <a:xfrm>
            <a:off x="949438" y="476837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0.1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0.9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4" name="Google Shape;234;gd356a20b11_1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297100" y="3071875"/>
            <a:ext cx="1300700" cy="16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d356a20b11_1_0"/>
          <p:cNvSpPr txBox="1"/>
          <p:nvPr/>
        </p:nvSpPr>
        <p:spPr>
          <a:xfrm>
            <a:off x="2381938" y="476837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0.2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0.8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6" name="Google Shape;236;gd356a20b11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05950" y="3071875"/>
            <a:ext cx="1300700" cy="16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d356a20b11_1_0"/>
          <p:cNvSpPr txBox="1"/>
          <p:nvPr/>
        </p:nvSpPr>
        <p:spPr>
          <a:xfrm>
            <a:off x="3748363" y="476837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0.5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0.5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8" name="Google Shape;238;gd356a20b11_1_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26625" y="3071875"/>
            <a:ext cx="1300700" cy="16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d356a20b11_1_0"/>
          <p:cNvSpPr txBox="1"/>
          <p:nvPr/>
        </p:nvSpPr>
        <p:spPr>
          <a:xfrm>
            <a:off x="5211463" y="4768375"/>
            <a:ext cx="1131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latin typeface="Inter"/>
                <a:ea typeface="Inter"/>
                <a:cs typeface="Inter"/>
                <a:sym typeface="Inter"/>
              </a:rPr>
              <a:t>0.8</a:t>
            </a:r>
            <a:r>
              <a:rPr lang="en-US" sz="10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&amp; </a:t>
            </a:r>
            <a:r>
              <a:rPr lang="en-US" sz="1000">
                <a:latin typeface="Inter"/>
                <a:ea typeface="Inter"/>
                <a:cs typeface="Inter"/>
                <a:sym typeface="Inter"/>
              </a:rPr>
              <a:t>0.2</a:t>
            </a:r>
            <a:endParaRPr sz="10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cd70be8e7b_0_0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Transfer with less-detailed painting</a:t>
            </a:r>
            <a:endParaRPr/>
          </a:p>
        </p:txBody>
      </p:sp>
      <p:sp>
        <p:nvSpPr>
          <p:cNvPr id="245" name="Google Shape;245;gcd70be8e7b_0_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246" name="Google Shape;246;gcd70be8e7b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12175" y="1353950"/>
            <a:ext cx="2541975" cy="169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cd70be8e7b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84763" y="1353950"/>
            <a:ext cx="1774534" cy="36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cd70be8e7b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81325" y="3298850"/>
            <a:ext cx="2541975" cy="166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cd70be8e7b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9075" y="3349575"/>
            <a:ext cx="2603674" cy="16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cd70be8e7b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9925" y="1353675"/>
            <a:ext cx="2541976" cy="169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d70be8e7b_0_13"/>
          <p:cNvSpPr txBox="1">
            <a:spLocks noGrp="1"/>
          </p:cNvSpPr>
          <p:nvPr>
            <p:ph type="title"/>
          </p:nvPr>
        </p:nvSpPr>
        <p:spPr>
          <a:xfrm>
            <a:off x="8556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Transfer with less-detailed painting</a:t>
            </a:r>
            <a:endParaRPr/>
          </a:p>
        </p:txBody>
      </p:sp>
      <p:sp>
        <p:nvSpPr>
          <p:cNvPr id="256" name="Google Shape;256;gcd70be8e7b_0_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57" name="Google Shape;257;gcd70be8e7b_0_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800" y="1353950"/>
            <a:ext cx="1336275" cy="186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gcd70be8e7b_0_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01032" y="1353950"/>
            <a:ext cx="1399443" cy="18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gcd70be8e7b_0_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20200" y="1353950"/>
            <a:ext cx="1774534" cy="36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gcd70be8e7b_0_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01850" y="1353950"/>
            <a:ext cx="1336275" cy="1863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gcd70be8e7b_0_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313075" y="1353950"/>
            <a:ext cx="1300828" cy="18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cd70be8e7b_0_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7300" y="3339325"/>
            <a:ext cx="1872626" cy="140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cd70be8e7b_0_1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601027" y="3396600"/>
            <a:ext cx="1684000" cy="13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cd70be8e7b_0_1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489925" y="3199938"/>
            <a:ext cx="1123975" cy="174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cd70be8e7b_0_1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285025" y="3228325"/>
            <a:ext cx="1123975" cy="162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8" name="Google Shape;38;p2"/>
          <p:cNvSpPr txBox="1">
            <a:spLocks noGrp="1"/>
          </p:cNvSpPr>
          <p:nvPr>
            <p:ph type="body" idx="1"/>
          </p:nvPr>
        </p:nvSpPr>
        <p:spPr>
          <a:xfrm>
            <a:off x="1016559" y="1353950"/>
            <a:ext cx="7202408" cy="295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US" b="0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ver wish you could paint like Picasso or Van Gogh?</a:t>
            </a:r>
            <a:endParaRPr/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en-US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eural style transfer can help you to</a:t>
            </a:r>
            <a:r>
              <a:rPr lang="en-US" b="1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0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create images in the style of another image</a:t>
            </a:r>
            <a:endParaRPr/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Introduced by</a:t>
            </a:r>
            <a:r>
              <a:rPr lang="en-US" b="0" i="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b="0" i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Leon A. Gatys’ paper, </a:t>
            </a: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“</a:t>
            </a:r>
            <a:r>
              <a:rPr lang="en-US" b="0" i="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A Neural Algorithm of Artistic Style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” and improved by </a:t>
            </a:r>
            <a:r>
              <a:rPr lang="en-US" u="sng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Johnson, Justin et al "Perceptual losses for real-time style transfer and super-resolution"</a:t>
            </a:r>
            <a:r>
              <a:rPr lang="en-US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47b14e90f_0_0"/>
          <p:cNvSpPr txBox="1">
            <a:spLocks noGrp="1"/>
          </p:cNvSpPr>
          <p:nvPr>
            <p:ph type="title"/>
          </p:nvPr>
        </p:nvSpPr>
        <p:spPr>
          <a:xfrm>
            <a:off x="603425" y="77995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Transfer with more-detailed painting</a:t>
            </a:r>
            <a:endParaRPr/>
          </a:p>
        </p:txBody>
      </p:sp>
      <p:sp>
        <p:nvSpPr>
          <p:cNvPr id="271" name="Google Shape;271;gd47b14e90f_0_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pic>
        <p:nvPicPr>
          <p:cNvPr id="272" name="Google Shape;272;gd47b14e90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425" y="1356650"/>
            <a:ext cx="2527473" cy="168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d47b14e90f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83299" y="1328650"/>
            <a:ext cx="2299734" cy="17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d47b14e90f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35425" y="1328650"/>
            <a:ext cx="2592750" cy="16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d47b14e90f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35425" y="3165625"/>
            <a:ext cx="2592750" cy="1555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d47b14e90f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312125" y="3193625"/>
            <a:ext cx="2242063" cy="15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d47b14e90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425" y="3129163"/>
            <a:ext cx="2527473" cy="16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47b14e90f_0_1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More examples </a:t>
            </a:r>
            <a:endParaRPr/>
          </a:p>
        </p:txBody>
      </p:sp>
      <p:sp>
        <p:nvSpPr>
          <p:cNvPr id="283" name="Google Shape;283;gd47b14e90f_0_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84" name="Google Shape;284;gd47b14e90f_0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92800" y="1543325"/>
            <a:ext cx="2242075" cy="15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gd47b14e90f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53363" y="1543337"/>
            <a:ext cx="2242063" cy="15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d47b14e90f_0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3225" y="1543325"/>
            <a:ext cx="2332780" cy="155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d47b14e90f_0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97013" y="3204175"/>
            <a:ext cx="2233657" cy="17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d47b14e90f_0_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2475" y="3204175"/>
            <a:ext cx="1639046" cy="178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d47b14e90f_0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3225" y="3266608"/>
            <a:ext cx="2489974" cy="1662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0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900"/>
              <a:buNone/>
            </a:pPr>
            <a:r>
              <a:rPr lang="en-US" sz="2800">
                <a:solidFill>
                  <a:srgbClr val="D8D8D8"/>
                </a:solidFill>
              </a:rPr>
              <a:t>what if not just focus on one painting but we want to capture the artist style in entirety</a:t>
            </a:r>
            <a:endParaRPr>
              <a:solidFill>
                <a:srgbClr val="D8D8D8"/>
              </a:solidFill>
            </a:endParaRPr>
          </a:p>
        </p:txBody>
      </p:sp>
      <p:sp>
        <p:nvSpPr>
          <p:cNvPr id="295" name="Google Shape;295;p2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96" name="Google Shape;296;p20"/>
          <p:cNvSpPr txBox="1"/>
          <p:nvPr/>
        </p:nvSpPr>
        <p:spPr>
          <a:xfrm>
            <a:off x="1005976" y="2899265"/>
            <a:ext cx="70683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"/>
              <a:buNone/>
            </a:pPr>
            <a:r>
              <a:rPr lang="en-US" sz="29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Explore the possibility</a:t>
            </a:r>
            <a:r>
              <a:rPr lang="en-US" sz="2900" b="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 with GAN model</a:t>
            </a:r>
            <a:endParaRPr sz="29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1"/>
          <p:cNvSpPr txBox="1">
            <a:spLocks noGrp="1"/>
          </p:cNvSpPr>
          <p:nvPr>
            <p:ph type="title"/>
          </p:nvPr>
        </p:nvSpPr>
        <p:spPr>
          <a:xfrm>
            <a:off x="346759" y="345153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GAN Model</a:t>
            </a:r>
            <a:endParaRPr/>
          </a:p>
        </p:txBody>
      </p:sp>
      <p:sp>
        <p:nvSpPr>
          <p:cNvPr id="302" name="Google Shape;302;p21"/>
          <p:cNvSpPr txBox="1">
            <a:spLocks noGrp="1"/>
          </p:cNvSpPr>
          <p:nvPr>
            <p:ph type="body" idx="1"/>
          </p:nvPr>
        </p:nvSpPr>
        <p:spPr>
          <a:xfrm>
            <a:off x="648575" y="958839"/>
            <a:ext cx="7532017" cy="1410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00"/>
              <a:t>Can handle a domain of images to train on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Inter"/>
              <a:buChar char="–"/>
            </a:pPr>
            <a:r>
              <a:rPr lang="en-US" sz="1400"/>
              <a:t>can handle HD images for those realistic images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00"/>
              <a:t>Can capture the style of the painter in entirety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00"/>
              <a:t>The process is done via image to image translation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00"/>
              <a:t>We just need input images and no long training time needed</a:t>
            </a:r>
            <a:endParaRPr/>
          </a:p>
        </p:txBody>
      </p:sp>
      <p:sp>
        <p:nvSpPr>
          <p:cNvPr id="303" name="Google Shape;303;p2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304" name="Google Shape;304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8650" y="3033173"/>
            <a:ext cx="2442800" cy="162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5098" y="3033164"/>
            <a:ext cx="2065188" cy="162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0384" y="2807813"/>
            <a:ext cx="2442800" cy="183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90376" y="170377"/>
            <a:ext cx="2442800" cy="1832112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1"/>
          <p:cNvSpPr/>
          <p:nvPr/>
        </p:nvSpPr>
        <p:spPr>
          <a:xfrm>
            <a:off x="5980697" y="3509959"/>
            <a:ext cx="253487" cy="42530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B79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3236430" y="3569664"/>
            <a:ext cx="293700" cy="3084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1B79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1"/>
          <p:cNvSpPr txBox="1"/>
          <p:nvPr/>
        </p:nvSpPr>
        <p:spPr>
          <a:xfrm>
            <a:off x="6390375" y="2077400"/>
            <a:ext cx="256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one with </a:t>
            </a:r>
            <a:r>
              <a:rPr lang="en-US">
                <a:latin typeface="Inter"/>
                <a:ea typeface="Inter"/>
                <a:cs typeface="Inter"/>
                <a:sym typeface="Inter"/>
              </a:rPr>
              <a:t>VGG19</a:t>
            </a: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21"/>
          <p:cNvSpPr txBox="1"/>
          <p:nvPr/>
        </p:nvSpPr>
        <p:spPr>
          <a:xfrm>
            <a:off x="6390375" y="4661700"/>
            <a:ext cx="229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ter"/>
              <a:buChar char="●"/>
            </a:pPr>
            <a:r>
              <a:rPr lang="en-US"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one with GAN</a:t>
            </a: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4949d641e_2_0"/>
          <p:cNvSpPr txBox="1">
            <a:spLocks noGrp="1"/>
          </p:cNvSpPr>
          <p:nvPr>
            <p:ph type="title"/>
          </p:nvPr>
        </p:nvSpPr>
        <p:spPr>
          <a:xfrm>
            <a:off x="252125" y="224250"/>
            <a:ext cx="8268900" cy="98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Examples with multiple paintings from an artist as style</a:t>
            </a:r>
            <a:endParaRPr/>
          </a:p>
        </p:txBody>
      </p:sp>
      <p:sp>
        <p:nvSpPr>
          <p:cNvPr id="317" name="Google Shape;317;gd4949d641e_2_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18" name="Google Shape;318;gd4949d641e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375" y="2254987"/>
            <a:ext cx="2275536" cy="151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d4949d641e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075" y="1342288"/>
            <a:ext cx="1216900" cy="16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d4949d641e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79" y="2864162"/>
            <a:ext cx="1974620" cy="9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gd4949d641e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1900" y="1313063"/>
            <a:ext cx="2003000" cy="15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d4949d641e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2725" y="1342305"/>
            <a:ext cx="1351275" cy="1517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d4949d641e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2126" y="3834800"/>
            <a:ext cx="1514149" cy="11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d4949d641e_2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82933" y="2888550"/>
            <a:ext cx="1351275" cy="13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d4949d641e_2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2925" y="3922825"/>
            <a:ext cx="1351275" cy="10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d4949d641e_2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0750" y="3834823"/>
            <a:ext cx="1134150" cy="11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d4949d641e_2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38000" y="2888547"/>
            <a:ext cx="1216900" cy="96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d4949d641e_2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75175" y="888000"/>
            <a:ext cx="1801700" cy="13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d4949d641e_2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75175" y="2225262"/>
            <a:ext cx="1801692" cy="13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d4949d641e_2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75175" y="3576525"/>
            <a:ext cx="1801700" cy="13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d4949d641e_2_0"/>
          <p:cNvSpPr/>
          <p:nvPr/>
        </p:nvSpPr>
        <p:spPr>
          <a:xfrm>
            <a:off x="4104293" y="2859277"/>
            <a:ext cx="293700" cy="308400"/>
          </a:xfrm>
          <a:prstGeom prst="plus">
            <a:avLst>
              <a:gd name="adj" fmla="val 25000"/>
            </a:avLst>
          </a:prstGeom>
          <a:solidFill>
            <a:schemeClr val="accent1"/>
          </a:solidFill>
          <a:ln w="25400" cap="flat" cmpd="sng">
            <a:solidFill>
              <a:srgbClr val="1B79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d4949d641e_2_0"/>
          <p:cNvSpPr/>
          <p:nvPr/>
        </p:nvSpPr>
        <p:spPr>
          <a:xfrm>
            <a:off x="6772284" y="2800784"/>
            <a:ext cx="253500" cy="42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1B79A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91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>
            <a:spLocks noGrp="1"/>
          </p:cNvSpPr>
          <p:nvPr>
            <p:ph type="title"/>
          </p:nvPr>
        </p:nvSpPr>
        <p:spPr>
          <a:xfrm>
            <a:off x="312002" y="32686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>
                <a:solidFill>
                  <a:schemeClr val="lt1"/>
                </a:solidFill>
              </a:rPr>
              <a:t>Generator &amp; Discriminator</a:t>
            </a:r>
            <a:endParaRPr/>
          </a:p>
        </p:txBody>
      </p:sp>
      <p:sp>
        <p:nvSpPr>
          <p:cNvPr id="338" name="Google Shape;338;p2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39" name="Google Shape;3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5829" y="1402995"/>
            <a:ext cx="2017495" cy="1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9438" y="1362071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79438" y="963016"/>
            <a:ext cx="1111472" cy="961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08461" y="1706688"/>
            <a:ext cx="1005605" cy="6172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3" name="Google Shape;343;p22"/>
          <p:cNvCxnSpPr/>
          <p:nvPr/>
        </p:nvCxnSpPr>
        <p:spPr>
          <a:xfrm>
            <a:off x="6078834" y="1706688"/>
            <a:ext cx="726592" cy="15055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44" name="Google Shape;344;p22"/>
          <p:cNvCxnSpPr/>
          <p:nvPr/>
        </p:nvCxnSpPr>
        <p:spPr>
          <a:xfrm>
            <a:off x="962201" y="1610988"/>
            <a:ext cx="699807" cy="15144"/>
          </a:xfrm>
          <a:prstGeom prst="straightConnector1">
            <a:avLst/>
          </a:prstGeom>
          <a:noFill/>
          <a:ln w="19050" cap="rnd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45" name="Google Shape;345;p22"/>
          <p:cNvCxnSpPr/>
          <p:nvPr/>
        </p:nvCxnSpPr>
        <p:spPr>
          <a:xfrm flipH="1">
            <a:off x="1096914" y="3468171"/>
            <a:ext cx="936600" cy="540900"/>
          </a:xfrm>
          <a:prstGeom prst="straightConnector1">
            <a:avLst/>
          </a:prstGeom>
          <a:noFill/>
          <a:ln w="19050" cap="rnd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346" name="Google Shape;346;p22"/>
          <p:cNvCxnSpPr/>
          <p:nvPr/>
        </p:nvCxnSpPr>
        <p:spPr>
          <a:xfrm rot="10800000">
            <a:off x="3116135" y="1657565"/>
            <a:ext cx="1292935" cy="0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347" name="Google Shape;347;p2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74452" y="922175"/>
            <a:ext cx="1019495" cy="112200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2"/>
          <p:cNvSpPr/>
          <p:nvPr/>
        </p:nvSpPr>
        <p:spPr>
          <a:xfrm>
            <a:off x="2339763" y="837183"/>
            <a:ext cx="190800" cy="476700"/>
          </a:xfrm>
          <a:prstGeom prst="upDownArrow">
            <a:avLst>
              <a:gd name="adj1" fmla="val 50000"/>
              <a:gd name="adj2" fmla="val 50000"/>
            </a:avLst>
          </a:prstGeom>
          <a:gradFill>
            <a:gsLst>
              <a:gs pos="0">
                <a:schemeClr val="accent4"/>
              </a:gs>
              <a:gs pos="100000">
                <a:srgbClr val="00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1197" y="1193176"/>
            <a:ext cx="1842027" cy="106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11196" y="986777"/>
            <a:ext cx="1842027" cy="106610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2"/>
          <p:cNvSpPr txBox="1"/>
          <p:nvPr/>
        </p:nvSpPr>
        <p:spPr>
          <a:xfrm>
            <a:off x="204910" y="1826895"/>
            <a:ext cx="962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Content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22"/>
          <p:cNvSpPr txBox="1"/>
          <p:nvPr/>
        </p:nvSpPr>
        <p:spPr>
          <a:xfrm>
            <a:off x="1944990" y="2218283"/>
            <a:ext cx="117114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Generator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2"/>
          <p:cNvSpPr txBox="1"/>
          <p:nvPr/>
        </p:nvSpPr>
        <p:spPr>
          <a:xfrm>
            <a:off x="4409069" y="2175988"/>
            <a:ext cx="14069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Discriminator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22"/>
          <p:cNvSpPr txBox="1"/>
          <p:nvPr/>
        </p:nvSpPr>
        <p:spPr>
          <a:xfrm>
            <a:off x="6918803" y="2079206"/>
            <a:ext cx="171762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Transitioned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5" name="Google Shape;355;p22"/>
          <p:cNvGrpSpPr/>
          <p:nvPr/>
        </p:nvGrpSpPr>
        <p:grpSpPr>
          <a:xfrm>
            <a:off x="3549771" y="786294"/>
            <a:ext cx="501820" cy="435268"/>
            <a:chOff x="1928175" y="312600"/>
            <a:chExt cx="425000" cy="373700"/>
          </a:xfrm>
        </p:grpSpPr>
        <p:sp>
          <p:nvSpPr>
            <p:cNvPr id="356" name="Google Shape;356;p2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22"/>
          <p:cNvGrpSpPr/>
          <p:nvPr/>
        </p:nvGrpSpPr>
        <p:grpSpPr>
          <a:xfrm>
            <a:off x="346824" y="1425370"/>
            <a:ext cx="501820" cy="401525"/>
            <a:chOff x="1928175" y="312600"/>
            <a:chExt cx="425000" cy="373700"/>
          </a:xfrm>
        </p:grpSpPr>
        <p:sp>
          <p:nvSpPr>
            <p:cNvPr id="359" name="Google Shape;359;p2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1" name="Google Shape;361;p22"/>
          <p:cNvCxnSpPr/>
          <p:nvPr/>
        </p:nvCxnSpPr>
        <p:spPr>
          <a:xfrm rot="10800000" flipH="1">
            <a:off x="3698559" y="1313883"/>
            <a:ext cx="12845" cy="297105"/>
          </a:xfrm>
          <a:prstGeom prst="straightConnector1">
            <a:avLst/>
          </a:prstGeom>
          <a:noFill/>
          <a:ln w="19050" cap="rnd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62" name="Google Shape;362;p22"/>
          <p:cNvSpPr txBox="1"/>
          <p:nvPr/>
        </p:nvSpPr>
        <p:spPr>
          <a:xfrm>
            <a:off x="3644306" y="1409944"/>
            <a:ext cx="962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Style Images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3" name="Google Shape;363;p22"/>
          <p:cNvGrpSpPr/>
          <p:nvPr/>
        </p:nvGrpSpPr>
        <p:grpSpPr>
          <a:xfrm>
            <a:off x="3735710" y="874824"/>
            <a:ext cx="501820" cy="401525"/>
            <a:chOff x="1928175" y="312600"/>
            <a:chExt cx="425000" cy="373700"/>
          </a:xfrm>
        </p:grpSpPr>
        <p:sp>
          <p:nvSpPr>
            <p:cNvPr id="364" name="Google Shape;364;p22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" name="Google Shape;366;p2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" y="2885197"/>
            <a:ext cx="5338679" cy="2257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2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09924" y="3207627"/>
            <a:ext cx="3652618" cy="1851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3"/>
          <p:cNvSpPr txBox="1">
            <a:spLocks noGrp="1"/>
          </p:cNvSpPr>
          <p:nvPr>
            <p:ph type="title"/>
          </p:nvPr>
        </p:nvSpPr>
        <p:spPr>
          <a:xfrm>
            <a:off x="226052" y="40006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Generator Loss &amp; Discriminator Loss</a:t>
            </a:r>
            <a:endParaRPr/>
          </a:p>
        </p:txBody>
      </p:sp>
      <p:sp>
        <p:nvSpPr>
          <p:cNvPr id="373" name="Google Shape;373;p2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pic>
        <p:nvPicPr>
          <p:cNvPr id="374" name="Google Shape;3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64" y="2235375"/>
            <a:ext cx="53340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7640" y="3532660"/>
            <a:ext cx="52101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0964" y="1238295"/>
            <a:ext cx="5143500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4"/>
          <p:cNvSpPr txBox="1">
            <a:spLocks noGrp="1"/>
          </p:cNvSpPr>
          <p:nvPr>
            <p:ph type="title"/>
          </p:nvPr>
        </p:nvSpPr>
        <p:spPr>
          <a:xfrm>
            <a:off x="226051" y="400065"/>
            <a:ext cx="77908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Back-propagation and Minimizing loss</a:t>
            </a:r>
            <a:endParaRPr/>
          </a:p>
        </p:txBody>
      </p:sp>
      <p:sp>
        <p:nvSpPr>
          <p:cNvPr id="382" name="Google Shape;382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83" name="Google Shape;38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052" y="1317770"/>
            <a:ext cx="6945677" cy="250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89" name="Google Shape;389;p25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7290359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Our model was successful in transferring the input image in the given style much faster, no long training time needed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/>
              <a:t>Challenges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–"/>
            </a:pPr>
            <a:r>
              <a:rPr lang="en-US"/>
              <a:t>For this specific project, GAN didn’t performed better than the simpler method. 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–"/>
            </a:pPr>
            <a:r>
              <a:rPr lang="en-US"/>
              <a:t>As a next step, we can implement style transfer via CycleGAN (</a:t>
            </a:r>
            <a:r>
              <a:rPr lang="en-US" sz="1400"/>
              <a:t>specific type of GAN designed for this purpose recently</a:t>
            </a:r>
            <a:r>
              <a:rPr lang="en-US" sz="1800"/>
              <a:t>)</a:t>
            </a:r>
            <a:endParaRPr/>
          </a:p>
        </p:txBody>
      </p:sp>
      <p:sp>
        <p:nvSpPr>
          <p:cNvPr id="390" name="Google Shape;390;p2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"/>
          <p:cNvSpPr txBox="1">
            <a:spLocks noGrp="1"/>
          </p:cNvSpPr>
          <p:nvPr>
            <p:ph type="ctrTitle" idx="4294967295"/>
          </p:nvPr>
        </p:nvSpPr>
        <p:spPr>
          <a:xfrm>
            <a:off x="2914773" y="1338975"/>
            <a:ext cx="30816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"/>
              <a:buNone/>
            </a:pPr>
            <a:r>
              <a:rPr lang="en-US" sz="4800" b="1" i="0" u="none" strike="noStrike" cap="none" dirty="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Thanks</a:t>
            </a:r>
            <a:r>
              <a:rPr lang="en-US" sz="6800" b="1" i="0" u="none" strike="noStrike" cap="none" dirty="0">
                <a:solidFill>
                  <a:schemeClr val="accent1"/>
                </a:solidFill>
                <a:latin typeface="Arial Black"/>
                <a:ea typeface="Arial Black"/>
                <a:cs typeface="Arial Black"/>
                <a:sym typeface="Arial Black"/>
              </a:rPr>
              <a:t>!</a:t>
            </a:r>
            <a:endParaRPr sz="6800" b="1" i="0" u="none" strike="noStrike" cap="none" dirty="0">
              <a:solidFill>
                <a:schemeClr val="accen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6" name="Google Shape;396;p7"/>
          <p:cNvSpPr txBox="1">
            <a:spLocks noGrp="1"/>
          </p:cNvSpPr>
          <p:nvPr>
            <p:ph type="subTitle" idx="4294967295"/>
          </p:nvPr>
        </p:nvSpPr>
        <p:spPr>
          <a:xfrm>
            <a:off x="2985598" y="2644625"/>
            <a:ext cx="2732100" cy="21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"/>
              <a:buNone/>
            </a:pPr>
            <a:r>
              <a:rPr lang="en-US" sz="3600" b="1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Any </a:t>
            </a:r>
            <a:r>
              <a:rPr lang="en-US" sz="1800" b="1" i="0" u="none" strike="noStrike" cap="none">
                <a:solidFill>
                  <a:srgbClr val="292929"/>
                </a:solidFill>
                <a:latin typeface="Arial Black"/>
                <a:ea typeface="Arial Black"/>
                <a:cs typeface="Arial Black"/>
                <a:sym typeface="Arial Black"/>
              </a:rPr>
              <a:t>questions</a:t>
            </a:r>
            <a:r>
              <a:rPr lang="en-US" sz="3600" b="1" i="0" u="none" strike="noStrike" cap="none">
                <a:solidFill>
                  <a:schemeClr val="accent2"/>
                </a:solidFill>
                <a:latin typeface="Arial Black"/>
                <a:ea typeface="Arial Black"/>
                <a:cs typeface="Arial Black"/>
                <a:sym typeface="Arial Black"/>
              </a:rPr>
              <a:t>?</a:t>
            </a:r>
            <a:endParaRPr sz="3600" b="1" i="0" u="none" strike="noStrike" cap="none">
              <a:solidFill>
                <a:schemeClr val="accent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7" name="Google Shape;397;p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44" name="Google Shape;44;p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body" idx="1"/>
          </p:nvPr>
        </p:nvSpPr>
        <p:spPr>
          <a:xfrm>
            <a:off x="1016559" y="1353950"/>
            <a:ext cx="7202408" cy="295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Neural style transfer is an optimization technique which uses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 Input image (the content/photo that you want)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 style reference image (such as an artwork by a famous painter)</a:t>
            </a:r>
            <a:endParaRPr/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Result-Input image will be transformed to look like the content of the image but will have the style and texture of the style image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 txBox="1">
            <a:spLocks noGrp="1"/>
          </p:cNvSpPr>
          <p:nvPr>
            <p:ph type="title"/>
          </p:nvPr>
        </p:nvSpPr>
        <p:spPr>
          <a:xfrm>
            <a:off x="508550" y="812975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Examples of Outputs</a:t>
            </a: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52" name="Google Shape;5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4200" y="1357562"/>
            <a:ext cx="1212824" cy="161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14900" y="1360848"/>
            <a:ext cx="1300700" cy="1610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03475" y="1380985"/>
            <a:ext cx="1212825" cy="157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201" y="3296752"/>
            <a:ext cx="1300699" cy="13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999701" y="3122950"/>
            <a:ext cx="1131099" cy="1685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215600" y="3283800"/>
            <a:ext cx="1300700" cy="13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95438" y="1357559"/>
            <a:ext cx="1212824" cy="161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312050" y="1731950"/>
            <a:ext cx="1428900" cy="99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844750" y="1317775"/>
            <a:ext cx="1212825" cy="16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370950" y="3247700"/>
            <a:ext cx="1131100" cy="15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flipH="1">
            <a:off x="7576850" y="3322591"/>
            <a:ext cx="1428900" cy="144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995438" y="3247700"/>
            <a:ext cx="1300700" cy="15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4"/>
          <p:cNvSpPr txBox="1"/>
          <p:nvPr/>
        </p:nvSpPr>
        <p:spPr>
          <a:xfrm>
            <a:off x="495625" y="4890175"/>
            <a:ext cx="6857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nter"/>
              <a:buChar char="★"/>
            </a:pPr>
            <a:r>
              <a:rPr lang="en-US" sz="1000" b="0" i="1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all transfers were applied with content weight </a:t>
            </a:r>
            <a:r>
              <a:rPr lang="en-US" sz="1000" i="1">
                <a:latin typeface="Inter"/>
                <a:ea typeface="Inter"/>
                <a:cs typeface="Inter"/>
                <a:sym typeface="Inter"/>
              </a:rPr>
              <a:t>0.05 </a:t>
            </a:r>
            <a:r>
              <a:rPr lang="en-US" sz="1000" b="0" i="1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and style weight </a:t>
            </a:r>
            <a:r>
              <a:rPr lang="en-US" sz="1000" i="1">
                <a:latin typeface="Inter"/>
                <a:ea typeface="Inter"/>
                <a:cs typeface="Inter"/>
                <a:sym typeface="Inter"/>
              </a:rPr>
              <a:t>0.95</a:t>
            </a:r>
            <a:r>
              <a:rPr lang="en-US" sz="1000" b="0" i="1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, model: cat Mango</a:t>
            </a:r>
            <a:endParaRPr sz="1000" b="0" i="1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" name="Google Shape;65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4200" y="3296750"/>
            <a:ext cx="1300699" cy="130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flipH="1">
            <a:off x="1999700" y="3122948"/>
            <a:ext cx="1131099" cy="168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340834ad7_0_0"/>
          <p:cNvSpPr txBox="1">
            <a:spLocks noGrp="1"/>
          </p:cNvSpPr>
          <p:nvPr>
            <p:ph type="title"/>
          </p:nvPr>
        </p:nvSpPr>
        <p:spPr>
          <a:xfrm>
            <a:off x="412329" y="57569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Application</a:t>
            </a:r>
            <a:endParaRPr/>
          </a:p>
        </p:txBody>
      </p:sp>
      <p:sp>
        <p:nvSpPr>
          <p:cNvPr id="72" name="Google Shape;72;gd340834ad7_0_0"/>
          <p:cNvSpPr txBox="1">
            <a:spLocks noGrp="1"/>
          </p:cNvSpPr>
          <p:nvPr>
            <p:ph type="body" idx="2"/>
          </p:nvPr>
        </p:nvSpPr>
        <p:spPr>
          <a:xfrm>
            <a:off x="4572000" y="4369660"/>
            <a:ext cx="4573369" cy="621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Prisma is a photo-editing mobile application to</a:t>
            </a:r>
            <a:endParaRPr/>
          </a:p>
          <a:p>
            <a:pPr marL="0" lvl="0" indent="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apply artistic effects to transform images</a:t>
            </a:r>
            <a:endParaRPr sz="1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d340834ad7_0_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74" name="Google Shape;74;gd340834ad7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8382" y="2642480"/>
            <a:ext cx="2477386" cy="1727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d340834ad7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0590" y="3028496"/>
            <a:ext cx="2876075" cy="134116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gd340834ad7_0_0"/>
          <p:cNvSpPr txBox="1">
            <a:spLocks noGrp="1"/>
          </p:cNvSpPr>
          <p:nvPr>
            <p:ph type="body" idx="1"/>
          </p:nvPr>
        </p:nvSpPr>
        <p:spPr>
          <a:xfrm>
            <a:off x="255122" y="1165705"/>
            <a:ext cx="6401543" cy="295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Neural style transfer is changing the way we look at art by making AI-powered artwork possible.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Its making waves in areas such as-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Photo and video editing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Commercial art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Gaming</a:t>
            </a:r>
            <a:endParaRPr/>
          </a:p>
          <a:p>
            <a:pPr marL="6858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Arial"/>
              <a:buChar char="–"/>
            </a:pPr>
            <a:r>
              <a:rPr lang="en-US" sz="1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Virtual Reality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8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Implementation Overview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>
            <a:off x="1016559" y="1353950"/>
            <a:ext cx="7202400" cy="22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400" b="0" i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b="0" i="0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grpSp>
        <p:nvGrpSpPr>
          <p:cNvPr id="84" name="Google Shape;84;p12"/>
          <p:cNvGrpSpPr/>
          <p:nvPr/>
        </p:nvGrpSpPr>
        <p:grpSpPr>
          <a:xfrm>
            <a:off x="1037825" y="986874"/>
            <a:ext cx="7433430" cy="4064000"/>
            <a:chOff x="0" y="0"/>
            <a:chExt cx="7433430" cy="4064000"/>
          </a:xfrm>
        </p:grpSpPr>
        <p:sp>
          <p:nvSpPr>
            <p:cNvPr id="85" name="Google Shape;85;p12"/>
            <p:cNvSpPr/>
            <p:nvPr/>
          </p:nvSpPr>
          <p:spPr>
            <a:xfrm>
              <a:off x="1" y="0"/>
              <a:ext cx="7433429" cy="4064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CBE0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>
              <a:off x="0" y="1219199"/>
              <a:ext cx="1188695" cy="1625600"/>
            </a:xfrm>
            <a:prstGeom prst="roundRect">
              <a:avLst>
                <a:gd name="adj" fmla="val 16667"/>
              </a:avLst>
            </a:prstGeom>
            <a:solidFill>
              <a:srgbClr val="23A5D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 txBox="1"/>
            <p:nvPr/>
          </p:nvSpPr>
          <p:spPr>
            <a:xfrm>
              <a:off x="58027" y="1277226"/>
              <a:ext cx="1072641" cy="150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Load Images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2"/>
            <p:cNvSpPr/>
            <p:nvPr/>
          </p:nvSpPr>
          <p:spPr>
            <a:xfrm>
              <a:off x="1250172" y="1219199"/>
              <a:ext cx="1188695" cy="1625600"/>
            </a:xfrm>
            <a:prstGeom prst="roundRect">
              <a:avLst>
                <a:gd name="adj" fmla="val 16667"/>
              </a:avLst>
            </a:prstGeom>
            <a:solidFill>
              <a:srgbClr val="23A5D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2"/>
            <p:cNvSpPr txBox="1"/>
            <p:nvPr/>
          </p:nvSpPr>
          <p:spPr>
            <a:xfrm>
              <a:off x="1308199" y="1277226"/>
              <a:ext cx="1072641" cy="150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Pre-processing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2"/>
            <p:cNvSpPr/>
            <p:nvPr/>
          </p:nvSpPr>
          <p:spPr>
            <a:xfrm>
              <a:off x="2498303" y="1219199"/>
              <a:ext cx="1188695" cy="1625600"/>
            </a:xfrm>
            <a:prstGeom prst="roundRect">
              <a:avLst>
                <a:gd name="adj" fmla="val 16667"/>
              </a:avLst>
            </a:prstGeom>
            <a:solidFill>
              <a:srgbClr val="23A5D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 txBox="1"/>
            <p:nvPr/>
          </p:nvSpPr>
          <p:spPr>
            <a:xfrm>
              <a:off x="2556330" y="1277226"/>
              <a:ext cx="1072641" cy="150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Call VGG19 layers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2"/>
            <p:cNvSpPr/>
            <p:nvPr/>
          </p:nvSpPr>
          <p:spPr>
            <a:xfrm>
              <a:off x="3746433" y="1219199"/>
              <a:ext cx="1188695" cy="1625600"/>
            </a:xfrm>
            <a:prstGeom prst="roundRect">
              <a:avLst>
                <a:gd name="adj" fmla="val 16667"/>
              </a:avLst>
            </a:prstGeom>
            <a:solidFill>
              <a:srgbClr val="23A5D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2"/>
            <p:cNvSpPr txBox="1"/>
            <p:nvPr/>
          </p:nvSpPr>
          <p:spPr>
            <a:xfrm>
              <a:off x="3804460" y="1277226"/>
              <a:ext cx="1072641" cy="150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Set up the content and style loss</a:t>
              </a:r>
              <a:endParaRPr sz="15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/>
            <p:nvPr/>
          </p:nvSpPr>
          <p:spPr>
            <a:xfrm>
              <a:off x="4994564" y="1219199"/>
              <a:ext cx="1188695" cy="1625600"/>
            </a:xfrm>
            <a:prstGeom prst="roundRect">
              <a:avLst>
                <a:gd name="adj" fmla="val 16667"/>
              </a:avLst>
            </a:prstGeom>
            <a:solidFill>
              <a:srgbClr val="23A5D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 txBox="1"/>
            <p:nvPr/>
          </p:nvSpPr>
          <p:spPr>
            <a:xfrm>
              <a:off x="5052591" y="1277226"/>
              <a:ext cx="1072641" cy="150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Connect layers and create model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2"/>
            <p:cNvSpPr/>
            <p:nvPr/>
          </p:nvSpPr>
          <p:spPr>
            <a:xfrm>
              <a:off x="6220747" y="1219199"/>
              <a:ext cx="1188695" cy="1625600"/>
            </a:xfrm>
            <a:prstGeom prst="roundRect">
              <a:avLst>
                <a:gd name="adj" fmla="val 16667"/>
              </a:avLst>
            </a:prstGeom>
            <a:solidFill>
              <a:srgbClr val="23A5DF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2"/>
            <p:cNvSpPr txBox="1"/>
            <p:nvPr/>
          </p:nvSpPr>
          <p:spPr>
            <a:xfrm>
              <a:off x="6278774" y="1277226"/>
              <a:ext cx="1072641" cy="15095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7150" tIns="57150" rIns="57150" bIns="571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rPr lang="en-US" sz="15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Optimize loss function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" name="Google Shape;98;p12"/>
          <p:cNvSpPr txBox="1"/>
          <p:nvPr/>
        </p:nvSpPr>
        <p:spPr>
          <a:xfrm>
            <a:off x="1037875" y="4131100"/>
            <a:ext cx="720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Our implementation is based on</a:t>
            </a:r>
            <a:r>
              <a:rPr lang="en-US" sz="1400" b="0" i="0" u="none" strike="noStrike" cap="non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000" b="0" i="0" u="sng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Johnson, Justin et al "Perceptual losses for real-time style transfer and super-resolution"</a:t>
            </a:r>
            <a:r>
              <a:rPr lang="en-US" sz="20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Load and Pre-process Images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91527" y="1343027"/>
            <a:ext cx="7202408" cy="84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00"/>
              <a:t>Both .PNG &amp;.JPG format images can be uploaded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US" sz="1400"/>
              <a:t>Images is resized (</a:t>
            </a:r>
            <a:r>
              <a:rPr lang="en-US" sz="12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width = </a:t>
            </a:r>
            <a:r>
              <a:rPr lang="en-US" sz="1200" b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1000</a:t>
            </a:r>
            <a:r>
              <a:rPr lang="en-US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200" b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height = </a:t>
            </a:r>
            <a:r>
              <a:rPr lang="en-US" sz="1200" b="0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800)</a:t>
            </a:r>
            <a:endParaRPr/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/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06" name="Google Shape;10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1621" y="1859131"/>
            <a:ext cx="3686175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1621" y="3514129"/>
            <a:ext cx="2452314" cy="4782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3"/>
          <p:cNvSpPr txBox="1"/>
          <p:nvPr/>
        </p:nvSpPr>
        <p:spPr>
          <a:xfrm>
            <a:off x="91527" y="3418590"/>
            <a:ext cx="4824831" cy="84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Normalization with mean and std. deviation as per imagenet data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mean = tf.constant([</a:t>
            </a:r>
            <a:r>
              <a:rPr lang="en-US" sz="1200" b="0" i="0" u="none" strike="noStrike" cap="non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0.485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0" i="0" u="none" strike="noStrike" cap="non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0.456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0" i="0" u="none" strike="noStrike" cap="non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0.406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std = tf.constant([</a:t>
            </a:r>
            <a:r>
              <a:rPr lang="en-US" sz="1200" b="0" i="0" u="none" strike="noStrike" cap="non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0.299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0" i="0" u="none" strike="noStrike" cap="non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0.224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lang="en-US" sz="1200" b="0" i="0" u="none" strike="noStrike" cap="non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0.225</a:t>
            </a:r>
            <a:r>
              <a:rPr lang="en-US" sz="1200" b="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4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4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20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Display of Original uploaded Images</a:t>
            </a:r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91527" y="1343027"/>
            <a:ext cx="7202408" cy="84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200" b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/>
          </a:p>
          <a:p>
            <a:pPr marL="1016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5843" y="1526180"/>
            <a:ext cx="3390804" cy="2589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27" y="2661356"/>
            <a:ext cx="5573050" cy="213289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4"/>
          <p:cNvSpPr txBox="1"/>
          <p:nvPr/>
        </p:nvSpPr>
        <p:spPr>
          <a:xfrm>
            <a:off x="116963" y="1158473"/>
            <a:ext cx="7202408" cy="84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20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Display of uploaded pre-processed Images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Ready to be fit in the model for transformation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9885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200" b="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14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1016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Inter"/>
              <a:buNone/>
            </a:pPr>
            <a:endParaRPr sz="2000" b="0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>
            <a:spLocks noGrp="1"/>
          </p:cNvSpPr>
          <p:nvPr>
            <p:ph type="title"/>
          </p:nvPr>
        </p:nvSpPr>
        <p:spPr>
          <a:xfrm>
            <a:off x="612565" y="302419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VGG-19 Layers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25" name="Google Shape;125;p15"/>
          <p:cNvPicPr preferRelativeResize="0"/>
          <p:nvPr/>
        </p:nvPicPr>
        <p:blipFill rotWithShape="1">
          <a:blip r:embed="rId3">
            <a:alphaModFix/>
          </a:blip>
          <a:srcRect b="11659"/>
          <a:stretch/>
        </p:blipFill>
        <p:spPr>
          <a:xfrm>
            <a:off x="329211" y="1594872"/>
            <a:ext cx="5657074" cy="298176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/>
          <p:nvPr/>
        </p:nvSpPr>
        <p:spPr>
          <a:xfrm>
            <a:off x="215275" y="4581650"/>
            <a:ext cx="680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VGG-19</a:t>
            </a:r>
            <a:r>
              <a:rPr lang="en-US" sz="1200" b="1">
                <a:solidFill>
                  <a:srgbClr val="404040"/>
                </a:solidFill>
                <a:highlight>
                  <a:srgbClr val="FFFFFF"/>
                </a:highlight>
              </a:rPr>
              <a:t> is a convolutional neural network that is 19 layers deep trained on more than a million images from the ImageNet database</a:t>
            </a:r>
            <a:endParaRPr sz="1200" b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00" b="1"/>
          </a:p>
        </p:txBody>
      </p:sp>
      <p:pic>
        <p:nvPicPr>
          <p:cNvPr id="127" name="Google Shape;12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8457" y="761029"/>
            <a:ext cx="698182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5220" y="1712475"/>
            <a:ext cx="728662" cy="74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4189" y="1709451"/>
            <a:ext cx="737676" cy="74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15220" y="2542834"/>
            <a:ext cx="827969" cy="127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24795" y="3816206"/>
            <a:ext cx="903414" cy="1202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024795" y="2571750"/>
            <a:ext cx="816490" cy="12444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5"/>
          <p:cNvSpPr txBox="1"/>
          <p:nvPr/>
        </p:nvSpPr>
        <p:spPr>
          <a:xfrm>
            <a:off x="7283302" y="1364038"/>
            <a:ext cx="1765005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CNN layers used for style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1043</Words>
  <Application>Microsoft Office PowerPoint</Application>
  <PresentationFormat>On-screen Show (16:9)</PresentationFormat>
  <Paragraphs>187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Merriweather Sans</vt:lpstr>
      <vt:lpstr>Arial Black</vt:lpstr>
      <vt:lpstr>Noto Sans Symbols</vt:lpstr>
      <vt:lpstr>Calibri</vt:lpstr>
      <vt:lpstr>Roboto</vt:lpstr>
      <vt:lpstr>Inter</vt:lpstr>
      <vt:lpstr>Courier New</vt:lpstr>
      <vt:lpstr>Arial</vt:lpstr>
      <vt:lpstr>Joan template</vt:lpstr>
      <vt:lpstr>   Neural Style Transfer Retouch your photo with painting styles you choose  With Pre-Trained Model VGG-19 &amp; GAN   </vt:lpstr>
      <vt:lpstr>Introduction</vt:lpstr>
      <vt:lpstr>Introduction</vt:lpstr>
      <vt:lpstr>Examples of Outputs</vt:lpstr>
      <vt:lpstr>Application</vt:lpstr>
      <vt:lpstr>Implementation Overview</vt:lpstr>
      <vt:lpstr>Load and Pre-process Images</vt:lpstr>
      <vt:lpstr>Display of Original uploaded Images</vt:lpstr>
      <vt:lpstr>VGG-19 Layers</vt:lpstr>
      <vt:lpstr>VGG-19 Layers</vt:lpstr>
      <vt:lpstr>Content Loss</vt:lpstr>
      <vt:lpstr>Style Loss</vt:lpstr>
      <vt:lpstr>Style Loss</vt:lpstr>
      <vt:lpstr>Total Loss</vt:lpstr>
      <vt:lpstr>Implementation Overview</vt:lpstr>
      <vt:lpstr>Outputs with different settings/weights</vt:lpstr>
      <vt:lpstr>Outputs with different settings/weights</vt:lpstr>
      <vt:lpstr>Transfer with less-detailed painting</vt:lpstr>
      <vt:lpstr>Transfer with less-detailed painting</vt:lpstr>
      <vt:lpstr>Transfer with more-detailed painting</vt:lpstr>
      <vt:lpstr>More examples </vt:lpstr>
      <vt:lpstr>PowerPoint Presentation</vt:lpstr>
      <vt:lpstr>GAN Model</vt:lpstr>
      <vt:lpstr>Examples with multiple paintings from an artist as style</vt:lpstr>
      <vt:lpstr>Generator &amp; Discriminator</vt:lpstr>
      <vt:lpstr>Generator Loss &amp; Discriminator Loss</vt:lpstr>
      <vt:lpstr>Back-propagation and Minimizing loss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Neural Style Transfer Retouch your photo with painting styles you choose  With Pre-Trained Model VGG-19 &amp; GAN   </dc:title>
  <cp:lastModifiedBy>Mallika Srivastava</cp:lastModifiedBy>
  <cp:revision>1</cp:revision>
  <dcterms:modified xsi:type="dcterms:W3CDTF">2021-07-19T14:44:11Z</dcterms:modified>
</cp:coreProperties>
</file>